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81353" autoAdjust="0"/>
  </p:normalViewPr>
  <p:slideViewPr>
    <p:cSldViewPr snapToGrid="0">
      <p:cViewPr varScale="1">
        <p:scale>
          <a:sx n="55" d="100"/>
          <a:sy n="55" d="100"/>
        </p:scale>
        <p:origin x="11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7A37A-8423-44FB-B2CC-0942077AC369}" type="datetimeFigureOut">
              <a:rPr lang="en-US" smtClean="0"/>
              <a:t>05-Mar-19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6C662-8650-4BC6-9986-D048CB1DD82B}" type="slidenum">
              <a:rPr lang="en-US" smtClean="0"/>
              <a:t>‹#›</a:t>
            </a:fld>
            <a:endParaRPr lang="en-US"/>
          </a:p>
        </p:txBody>
      </p:sp>
    </p:spTree>
    <p:extLst>
      <p:ext uri="{BB962C8B-B14F-4D97-AF65-F5344CB8AC3E}">
        <p14:creationId xmlns:p14="http://schemas.microsoft.com/office/powerpoint/2010/main" val="264287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regulatory compliance</a:t>
            </a:r>
            <a:r>
              <a:rPr lang="en-US" baseline="0" dirty="0"/>
              <a:t> is an organization’s adherence to the existing specifications, regulations, laws as well as guidelines that are relevant to its business process. Notably, this is a legal concern for firms in different fields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Bulgurcu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Cavusoglu</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Benbasat</a:t>
            </a:r>
            <a:r>
              <a:rPr lang="en-US" sz="1200" kern="1200" dirty="0">
                <a:solidFill>
                  <a:schemeClr val="tx1"/>
                </a:solidFill>
                <a:effectLst/>
                <a:latin typeface="+mn-lt"/>
                <a:ea typeface="+mn-ea"/>
                <a:cs typeface="+mn-cs"/>
              </a:rPr>
              <a:t>, 2010)</a:t>
            </a:r>
            <a:r>
              <a:rPr lang="en-US" baseline="0" dirty="0"/>
              <a:t>. Regulatory standards such as HIPAA and FISMA take part in prescribing recommendations for protecting information and enhancing information security management in an organization. With that said, the paper addresses various regulatory requirements and standards as well as employee responsibilities regarding the following concepts FISMA, HIPAA, SOX, PCIDSS, and GLBA.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2</a:t>
            </a:fld>
            <a:endParaRPr lang="en-US"/>
          </a:p>
        </p:txBody>
      </p:sp>
    </p:spTree>
    <p:extLst>
      <p:ext uri="{BB962C8B-B14F-4D97-AF65-F5344CB8AC3E}">
        <p14:creationId xmlns:p14="http://schemas.microsoft.com/office/powerpoint/2010/main" val="1725009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comprehend that the </a:t>
            </a:r>
            <a:r>
              <a:rPr lang="en-US" sz="1200" kern="1200" dirty="0">
                <a:solidFill>
                  <a:schemeClr val="tx1"/>
                </a:solidFill>
                <a:effectLst/>
                <a:latin typeface="+mn-lt"/>
                <a:ea typeface="+mn-ea"/>
                <a:cs typeface="+mn-cs"/>
              </a:rPr>
              <a:t>federal information security management act requires various federal agencies to enforce programs agency-wide for InfoSec and this consists of government contractors (Nowell, 2007). On the same note, the regulatory requirement above plays a vital role in updating the federal government’s cyber security practices by codifying department of homeland security authority to administer the enforcement of information security policies for non-national security federal executive branch schemes. With</a:t>
            </a:r>
            <a:r>
              <a:rPr lang="en-US" sz="1200" kern="1200" baseline="0" dirty="0">
                <a:solidFill>
                  <a:schemeClr val="tx1"/>
                </a:solidFill>
                <a:effectLst/>
                <a:latin typeface="+mn-lt"/>
                <a:ea typeface="+mn-ea"/>
                <a:cs typeface="+mn-cs"/>
              </a:rPr>
              <a:t> that said, it is the responsibility of ensure compliance of the aforementioned security regulatory tool. In this case, workers must establish as well as oversee the enforcement of binding operational directives.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3</a:t>
            </a:fld>
            <a:endParaRPr lang="en-US"/>
          </a:p>
        </p:txBody>
      </p:sp>
    </p:spTree>
    <p:extLst>
      <p:ext uri="{BB962C8B-B14F-4D97-AF65-F5344CB8AC3E}">
        <p14:creationId xmlns:p14="http://schemas.microsoft.com/office/powerpoint/2010/main" val="3664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indicates that SOX is a federal law that takes part in setting</a:t>
            </a:r>
            <a:r>
              <a:rPr lang="en-US" baseline="0" dirty="0"/>
              <a:t> </a:t>
            </a:r>
            <a:r>
              <a:rPr lang="en-US" sz="1200" kern="1200" dirty="0">
                <a:solidFill>
                  <a:schemeClr val="tx1"/>
                </a:solidFill>
                <a:effectLst/>
                <a:latin typeface="+mn-lt"/>
                <a:ea typeface="+mn-ea"/>
                <a:cs typeface="+mn-cs"/>
              </a:rPr>
              <a:t>accountability needs for public firm boards, management, as well as public accounting organizations. In</a:t>
            </a:r>
            <a:r>
              <a:rPr lang="en-US" sz="1200" kern="1200" baseline="0" dirty="0">
                <a:solidFill>
                  <a:schemeClr val="tx1"/>
                </a:solidFill>
                <a:effectLst/>
                <a:latin typeface="+mn-lt"/>
                <a:ea typeface="+mn-ea"/>
                <a:cs typeface="+mn-cs"/>
              </a:rPr>
              <a:t> addition, the act mentioned above offer provisions that are applied to the private held organizations including the wilful destruction of evidence to impede a federal investigation </a:t>
            </a:r>
            <a:r>
              <a:rPr lang="en-US" sz="1200" kern="1200" dirty="0">
                <a:solidFill>
                  <a:schemeClr val="tx1"/>
                </a:solidFill>
                <a:effectLst/>
                <a:latin typeface="+mn-lt"/>
                <a:ea typeface="+mn-ea"/>
                <a:cs typeface="+mn-cs"/>
              </a:rPr>
              <a:t>(Pinder, 2006)</a:t>
            </a:r>
            <a:r>
              <a:rPr lang="en-US" sz="1200" kern="1200" baseline="0" dirty="0">
                <a:solidFill>
                  <a:schemeClr val="tx1"/>
                </a:solidFill>
                <a:effectLst/>
                <a:latin typeface="+mn-lt"/>
                <a:ea typeface="+mn-ea"/>
                <a:cs typeface="+mn-cs"/>
              </a:rPr>
              <a:t>. In simple term, the act at hand provides specific guidelines that for a firm to follow. Similarly, employees are obligated to comply with SOX. In this case, they need to follow the provided guidelines and standards to enforce SOX as far as information security is concerned.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4</a:t>
            </a:fld>
            <a:endParaRPr lang="en-US"/>
          </a:p>
        </p:txBody>
      </p:sp>
    </p:spTree>
    <p:extLst>
      <p:ext uri="{BB962C8B-B14F-4D97-AF65-F5344CB8AC3E}">
        <p14:creationId xmlns:p14="http://schemas.microsoft.com/office/powerpoint/2010/main" val="320963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GLBA needs different</a:t>
            </a:r>
            <a:r>
              <a:rPr lang="en-US" baseline="0" dirty="0"/>
              <a:t> </a:t>
            </a:r>
            <a:r>
              <a:rPr lang="en-US" sz="1200" kern="1200" dirty="0">
                <a:solidFill>
                  <a:schemeClr val="tx1"/>
                </a:solidFill>
                <a:effectLst/>
                <a:latin typeface="+mn-lt"/>
                <a:ea typeface="+mn-ea"/>
                <a:cs typeface="+mn-cs"/>
              </a:rPr>
              <a:t>institutions in the United States to explain the way they share as well as protect their clients’ private information. In this act, a</a:t>
            </a:r>
            <a:r>
              <a:rPr lang="en-US" sz="1200" kern="1200" baseline="0" dirty="0">
                <a:solidFill>
                  <a:schemeClr val="tx1"/>
                </a:solidFill>
                <a:effectLst/>
                <a:latin typeface="+mn-lt"/>
                <a:ea typeface="+mn-ea"/>
                <a:cs typeface="+mn-cs"/>
              </a:rPr>
              <a:t> firm</a:t>
            </a:r>
            <a:r>
              <a:rPr lang="en-US" sz="1200" kern="1200" dirty="0">
                <a:solidFill>
                  <a:schemeClr val="tx1"/>
                </a:solidFill>
                <a:effectLst/>
                <a:latin typeface="+mn-lt"/>
                <a:ea typeface="+mn-ea"/>
                <a:cs typeface="+mn-cs"/>
              </a:rPr>
              <a:t> requires to communicate to its customers the way it shares the client’s sensitive information. Additionally,</a:t>
            </a:r>
            <a:r>
              <a:rPr lang="en-US" sz="1200" kern="1200" baseline="0" dirty="0">
                <a:solidFill>
                  <a:schemeClr val="tx1"/>
                </a:solidFill>
                <a:effectLst/>
                <a:latin typeface="+mn-lt"/>
                <a:ea typeface="+mn-ea"/>
                <a:cs typeface="+mn-cs"/>
              </a:rPr>
              <a:t> organizations must take part in informing the clients of their rights if they prefer-out. Simply put, </a:t>
            </a:r>
            <a:r>
              <a:rPr lang="en-US" sz="1200" kern="1200" dirty="0">
                <a:solidFill>
                  <a:schemeClr val="tx1"/>
                </a:solidFill>
                <a:effectLst/>
                <a:latin typeface="+mn-lt"/>
                <a:ea typeface="+mn-ea"/>
                <a:cs typeface="+mn-cs"/>
              </a:rPr>
              <a:t>an application of specific protections to clients’ private information in accordance with a written data security plan must be created by the agency. On the</a:t>
            </a:r>
            <a:r>
              <a:rPr lang="en-US" sz="1200" kern="1200" baseline="0" dirty="0">
                <a:solidFill>
                  <a:schemeClr val="tx1"/>
                </a:solidFill>
                <a:effectLst/>
                <a:latin typeface="+mn-lt"/>
                <a:ea typeface="+mn-ea"/>
                <a:cs typeface="+mn-cs"/>
              </a:rPr>
              <a:t> same note, employees take a considerable responsibility in ensuring that they comply with GLBA. In this case, employees are obligated to protect as well as keep clients’ private information confidential. </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5</a:t>
            </a:fld>
            <a:endParaRPr lang="en-US"/>
          </a:p>
        </p:txBody>
      </p:sp>
    </p:spTree>
    <p:extLst>
      <p:ext uri="{BB962C8B-B14F-4D97-AF65-F5344CB8AC3E}">
        <p14:creationId xmlns:p14="http://schemas.microsoft.com/office/powerpoint/2010/main" val="299732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payment card industry digital security standard is</a:t>
            </a:r>
            <a:r>
              <a:rPr lang="en-US" sz="1200" kern="1200" baseline="0" dirty="0">
                <a:solidFill>
                  <a:schemeClr val="tx1"/>
                </a:solidFill>
                <a:effectLst/>
                <a:latin typeface="+mn-lt"/>
                <a:ea typeface="+mn-ea"/>
                <a:cs typeface="+mn-cs"/>
              </a:rPr>
              <a:t> regarded a security regulatory compliance, which plays a critical role in regulating a company’s </a:t>
            </a:r>
            <a:r>
              <a:rPr lang="en-US" sz="1200" kern="1200" dirty="0">
                <a:solidFill>
                  <a:schemeClr val="tx1"/>
                </a:solidFill>
                <a:effectLst/>
                <a:latin typeface="+mn-lt"/>
                <a:ea typeface="+mn-ea"/>
                <a:cs typeface="+mn-cs"/>
              </a:rPr>
              <a:t>security events related to payment cards (Pinder, 2006). It is important to understand</a:t>
            </a:r>
            <a:r>
              <a:rPr lang="en-US" sz="1200" kern="1200" baseline="0" dirty="0">
                <a:solidFill>
                  <a:schemeClr val="tx1"/>
                </a:solidFill>
                <a:effectLst/>
                <a:latin typeface="+mn-lt"/>
                <a:ea typeface="+mn-ea"/>
                <a:cs typeface="+mn-cs"/>
              </a:rPr>
              <a:t> that </a:t>
            </a:r>
            <a:r>
              <a:rPr lang="en-US" sz="1200" kern="1200" dirty="0">
                <a:solidFill>
                  <a:schemeClr val="tx1"/>
                </a:solidFill>
                <a:effectLst/>
                <a:latin typeface="+mn-lt"/>
                <a:ea typeface="+mn-ea"/>
                <a:cs typeface="+mn-cs"/>
              </a:rPr>
              <a:t>this compliance applies to firms of any size that accept credit card payments. Thus, firms are required to host their information with a PCI complaint hosting provider. On the same note, employees must take part in regulating security events that are related to payment cards in an attempt of complying with PCI</a:t>
            </a:r>
            <a:r>
              <a:rPr lang="en-US" sz="1200" kern="1200" baseline="0" dirty="0">
                <a:solidFill>
                  <a:schemeClr val="tx1"/>
                </a:solidFill>
                <a:effectLst/>
                <a:latin typeface="+mn-lt"/>
                <a:ea typeface="+mn-ea"/>
                <a:cs typeface="+mn-cs"/>
              </a:rPr>
              <a:t> DSS. </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6</a:t>
            </a:fld>
            <a:endParaRPr lang="en-US"/>
          </a:p>
        </p:txBody>
      </p:sp>
    </p:spTree>
    <p:extLst>
      <p:ext uri="{BB962C8B-B14F-4D97-AF65-F5344CB8AC3E}">
        <p14:creationId xmlns:p14="http://schemas.microsoft.com/office/powerpoint/2010/main" val="20742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that the </a:t>
            </a:r>
            <a:r>
              <a:rPr lang="en-US" sz="1200" kern="1200" dirty="0">
                <a:solidFill>
                  <a:schemeClr val="tx1"/>
                </a:solidFill>
                <a:effectLst/>
                <a:latin typeface="+mn-lt"/>
                <a:ea typeface="+mn-ea"/>
                <a:cs typeface="+mn-cs"/>
              </a:rPr>
              <a:t>health insurance portability as well as accountability act plays a critical part in addressing safeguards to make sure the confidentiality, availability, as well as integrity of protected health information (</a:t>
            </a:r>
            <a:r>
              <a:rPr lang="en-US" sz="1200" kern="1200" dirty="0" err="1">
                <a:solidFill>
                  <a:schemeClr val="tx1"/>
                </a:solidFill>
                <a:effectLst/>
                <a:latin typeface="+mn-lt"/>
                <a:ea typeface="+mn-ea"/>
                <a:cs typeface="+mn-cs"/>
              </a:rPr>
              <a:t>Watzlaf</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Moeini</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Firouzan</a:t>
            </a:r>
            <a:r>
              <a:rPr lang="en-US" sz="1200" kern="1200" dirty="0">
                <a:solidFill>
                  <a:schemeClr val="tx1"/>
                </a:solidFill>
                <a:effectLst/>
                <a:latin typeface="+mn-lt"/>
                <a:ea typeface="+mn-ea"/>
                <a:cs typeface="+mn-cs"/>
              </a:rPr>
              <a:t>, 2010). The act at hand is made up of five technical safeguards that include intrusion protection, data integrity protection, authentication, as well as documentation. Similarly,</a:t>
            </a:r>
            <a:r>
              <a:rPr lang="en-US" sz="1200" kern="1200" baseline="0" dirty="0">
                <a:solidFill>
                  <a:schemeClr val="tx1"/>
                </a:solidFill>
                <a:effectLst/>
                <a:latin typeface="+mn-lt"/>
                <a:ea typeface="+mn-ea"/>
                <a:cs typeface="+mn-cs"/>
              </a:rPr>
              <a:t> it is the obligation of the employees to comprehend the prevailing technical safeguards standards for HIPAA for successful compliance of this security regulatory.  </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7</a:t>
            </a:fld>
            <a:endParaRPr lang="en-US"/>
          </a:p>
        </p:txBody>
      </p:sp>
    </p:spTree>
    <p:extLst>
      <p:ext uri="{BB962C8B-B14F-4D97-AF65-F5344CB8AC3E}">
        <p14:creationId xmlns:p14="http://schemas.microsoft.com/office/powerpoint/2010/main" val="511972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noteworthy that </a:t>
            </a:r>
            <a:r>
              <a:rPr lang="en-US" sz="1200" kern="1200" dirty="0">
                <a:solidFill>
                  <a:schemeClr val="tx1"/>
                </a:solidFill>
                <a:effectLst/>
                <a:latin typeface="+mn-lt"/>
                <a:ea typeface="+mn-ea"/>
                <a:cs typeface="+mn-cs"/>
              </a:rPr>
              <a:t>intellectual property is a particular property that the federal and state law can protect. The aforementioned</a:t>
            </a:r>
            <a:r>
              <a:rPr lang="en-US" sz="1200" kern="1200" baseline="0" dirty="0">
                <a:solidFill>
                  <a:schemeClr val="tx1"/>
                </a:solidFill>
                <a:effectLst/>
                <a:latin typeface="+mn-lt"/>
                <a:ea typeface="+mn-ea"/>
                <a:cs typeface="+mn-cs"/>
              </a:rPr>
              <a:t> law </a:t>
            </a:r>
            <a:r>
              <a:rPr lang="en-US" sz="1200" kern="1200" dirty="0">
                <a:solidFill>
                  <a:schemeClr val="tx1"/>
                </a:solidFill>
                <a:effectLst/>
                <a:latin typeface="+mn-lt"/>
                <a:ea typeface="+mn-ea"/>
                <a:cs typeface="+mn-cs"/>
              </a:rPr>
              <a:t>includes ideas, inventions, copyrights, as well as discoveries, to mention a few. Research indicates that attaining compliance of the discussed aspects can be hard; however, maintaining the achieved compliance standards is challenging. The</a:t>
            </a:r>
            <a:r>
              <a:rPr lang="en-US" sz="1200" kern="1200" baseline="0" dirty="0">
                <a:solidFill>
                  <a:schemeClr val="tx1"/>
                </a:solidFill>
                <a:effectLst/>
                <a:latin typeface="+mn-lt"/>
                <a:ea typeface="+mn-ea"/>
                <a:cs typeface="+mn-cs"/>
              </a:rPr>
              <a:t> agency employees are obligated to understand the law pertaining to intellectual property to prevent the firm from unnecessary fines and penalties relating to the </a:t>
            </a:r>
            <a:r>
              <a:rPr lang="en-US" sz="1200" kern="1200" baseline="0">
                <a:solidFill>
                  <a:schemeClr val="tx1"/>
                </a:solidFill>
                <a:effectLst/>
                <a:latin typeface="+mn-lt"/>
                <a:ea typeface="+mn-ea"/>
                <a:cs typeface="+mn-cs"/>
              </a:rPr>
              <a:t>security regulatory.  </a:t>
            </a:r>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8</a:t>
            </a:fld>
            <a:endParaRPr lang="en-US"/>
          </a:p>
        </p:txBody>
      </p:sp>
    </p:spTree>
    <p:extLst>
      <p:ext uri="{BB962C8B-B14F-4D97-AF65-F5344CB8AC3E}">
        <p14:creationId xmlns:p14="http://schemas.microsoft.com/office/powerpoint/2010/main" val="1806658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16C662-8650-4BC6-9986-D048CB1DD82B}" type="slidenum">
              <a:rPr lang="en-US" smtClean="0"/>
              <a:t>9</a:t>
            </a:fld>
            <a:endParaRPr lang="en-US"/>
          </a:p>
        </p:txBody>
      </p:sp>
    </p:spTree>
    <p:extLst>
      <p:ext uri="{BB962C8B-B14F-4D97-AF65-F5344CB8AC3E}">
        <p14:creationId xmlns:p14="http://schemas.microsoft.com/office/powerpoint/2010/main" val="1901109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009BD869-7B6A-4A12-A8F4-5C99D4E11C45}" type="datetimeFigureOut">
              <a:rPr lang="en-US" smtClean="0"/>
              <a:t>05-Mar-19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2E9660EA-19BF-43AB-A78A-EAF34160E577}" type="slidenum">
              <a:rPr lang="en-US" smtClean="0"/>
              <a:t>‹#›</a:t>
            </a:fld>
            <a:endParaRPr lang="en-US"/>
          </a:p>
        </p:txBody>
      </p:sp>
    </p:spTree>
    <p:extLst>
      <p:ext uri="{BB962C8B-B14F-4D97-AF65-F5344CB8AC3E}">
        <p14:creationId xmlns:p14="http://schemas.microsoft.com/office/powerpoint/2010/main" val="154320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9BD869-7B6A-4A12-A8F4-5C99D4E11C45}" type="datetimeFigureOut">
              <a:rPr lang="en-US" smtClean="0"/>
              <a:t>05-Mar-19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191366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9BD869-7B6A-4A12-A8F4-5C99D4E11C45}" type="datetimeFigureOut">
              <a:rPr lang="en-US" smtClean="0"/>
              <a:t>05-Mar-19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1156978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9BD869-7B6A-4A12-A8F4-5C99D4E11C45}" type="datetimeFigureOut">
              <a:rPr lang="en-US" smtClean="0"/>
              <a:t>05-Mar-19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777090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9BD869-7B6A-4A12-A8F4-5C99D4E11C45}" type="datetimeFigureOut">
              <a:rPr lang="en-US" smtClean="0"/>
              <a:t>05-Mar-19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3288297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9BD869-7B6A-4A12-A8F4-5C99D4E11C45}" type="datetimeFigureOut">
              <a:rPr lang="en-US" smtClean="0"/>
              <a:t>05-Mar-19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4162067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9BD869-7B6A-4A12-A8F4-5C99D4E11C45}" type="datetimeFigureOut">
              <a:rPr lang="en-US" smtClean="0"/>
              <a:t>05-Mar-19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2340087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009BD869-7B6A-4A12-A8F4-5C99D4E11C45}" type="datetimeFigureOut">
              <a:rPr lang="en-US" smtClean="0"/>
              <a:t>05-Mar-19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E9660EA-19BF-43AB-A78A-EAF34160E577}" type="slidenum">
              <a:rPr lang="en-US" smtClean="0"/>
              <a:t>‹#›</a:t>
            </a:fld>
            <a:endParaRPr lang="en-US"/>
          </a:p>
        </p:txBody>
      </p:sp>
    </p:spTree>
    <p:extLst>
      <p:ext uri="{BB962C8B-B14F-4D97-AF65-F5344CB8AC3E}">
        <p14:creationId xmlns:p14="http://schemas.microsoft.com/office/powerpoint/2010/main" val="252468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09BD869-7B6A-4A12-A8F4-5C99D4E11C45}" type="datetimeFigureOut">
              <a:rPr lang="en-US" smtClean="0"/>
              <a:t>05-Mar-19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2E9660EA-19BF-43AB-A78A-EAF34160E577}" type="slidenum">
              <a:rPr lang="en-US" smtClean="0"/>
              <a:t>‹#›</a:t>
            </a:fld>
            <a:endParaRPr lang="en-US"/>
          </a:p>
        </p:txBody>
      </p:sp>
    </p:spTree>
    <p:extLst>
      <p:ext uri="{BB962C8B-B14F-4D97-AF65-F5344CB8AC3E}">
        <p14:creationId xmlns:p14="http://schemas.microsoft.com/office/powerpoint/2010/main" val="148085002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9BD869-7B6A-4A12-A8F4-5C99D4E11C45}" type="datetimeFigureOut">
              <a:rPr lang="en-US" smtClean="0"/>
              <a:t>05-Mar-19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2538289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9BD869-7B6A-4A12-A8F4-5C99D4E11C45}" type="datetimeFigureOut">
              <a:rPr lang="en-US" smtClean="0"/>
              <a:t>05-Mar-19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660EA-19BF-43AB-A78A-EAF34160E577}" type="slidenum">
              <a:rPr lang="en-US" smtClean="0"/>
              <a:t>‹#›</a:t>
            </a:fld>
            <a:endParaRPr lang="en-US"/>
          </a:p>
        </p:txBody>
      </p:sp>
    </p:spTree>
    <p:extLst>
      <p:ext uri="{BB962C8B-B14F-4D97-AF65-F5344CB8AC3E}">
        <p14:creationId xmlns:p14="http://schemas.microsoft.com/office/powerpoint/2010/main" val="66106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009BD869-7B6A-4A12-A8F4-5C99D4E11C45}" type="datetimeFigureOut">
              <a:rPr lang="en-US" smtClean="0"/>
              <a:t>05-Mar-19</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2E9660EA-19BF-43AB-A78A-EAF34160E577}" type="slidenum">
              <a:rPr lang="en-US" smtClean="0"/>
              <a:t>‹#›</a:t>
            </a:fld>
            <a:endParaRPr lang="en-US"/>
          </a:p>
        </p:txBody>
      </p:sp>
    </p:spTree>
    <p:extLst>
      <p:ext uri="{BB962C8B-B14F-4D97-AF65-F5344CB8AC3E}">
        <p14:creationId xmlns:p14="http://schemas.microsoft.com/office/powerpoint/2010/main" val="15219934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75847"/>
            <a:ext cx="10782300" cy="3376246"/>
          </a:xfrm>
        </p:spPr>
        <p:txBody>
          <a:bodyPr/>
          <a:lstStyle/>
          <a:p>
            <a:pPr algn="ctr"/>
            <a:r>
              <a:rPr lang="en-US" sz="5400" b="1" dirty="0">
                <a:latin typeface="Times New Roman" panose="02020603050405020304" pitchFamily="18" charset="0"/>
                <a:cs typeface="Times New Roman" panose="02020603050405020304" pitchFamily="18" charset="0"/>
              </a:rPr>
              <a:t>SECURITY REGULATION COMPLIANCE REQUIREMENTS AND EMPLOYEE RESPONSIBILITIES</a:t>
            </a:r>
          </a:p>
        </p:txBody>
      </p:sp>
      <p:sp>
        <p:nvSpPr>
          <p:cNvPr id="3" name="Subtitle 2"/>
          <p:cNvSpPr>
            <a:spLocks noGrp="1"/>
          </p:cNvSpPr>
          <p:nvPr>
            <p:ph type="subTitle" idx="1"/>
          </p:nvPr>
        </p:nvSpPr>
        <p:spPr>
          <a:xfrm>
            <a:off x="667512" y="4206876"/>
            <a:ext cx="10410796" cy="1645920"/>
          </a:xfrm>
        </p:spPr>
        <p:txBody>
          <a:bodyPr>
            <a:noAutofit/>
          </a:bodyPr>
          <a:lstStyle/>
          <a:p>
            <a:pPr algn="ctr"/>
            <a:r>
              <a:rPr lang="en-US" sz="4000" dirty="0">
                <a:latin typeface="Times New Roman" panose="02020603050405020304" pitchFamily="18" charset="0"/>
                <a:cs typeface="Times New Roman" panose="02020603050405020304" pitchFamily="18" charset="0"/>
              </a:rPr>
              <a:t>By (</a:t>
            </a:r>
            <a:r>
              <a:rPr lang="en-US" sz="4000" dirty="0">
                <a:solidFill>
                  <a:srgbClr val="0070C0"/>
                </a:solidFill>
                <a:latin typeface="Times New Roman" panose="02020603050405020304" pitchFamily="18" charset="0"/>
                <a:cs typeface="Times New Roman" panose="02020603050405020304" pitchFamily="18" charset="0"/>
              </a:rPr>
              <a:t>Insert your Name</a:t>
            </a:r>
            <a:r>
              <a:rPr lang="en-US" sz="4000" dirty="0">
                <a:latin typeface="Times New Roman" panose="02020603050405020304" pitchFamily="18" charset="0"/>
                <a:cs typeface="Times New Roman" panose="02020603050405020304" pitchFamily="18" charset="0"/>
              </a:rPr>
              <a:t>)</a:t>
            </a:r>
          </a:p>
          <a:p>
            <a:pPr algn="ctr"/>
            <a:r>
              <a:rPr lang="en-US" sz="4000" dirty="0">
                <a:latin typeface="Times New Roman" panose="02020603050405020304" pitchFamily="18" charset="0"/>
                <a:cs typeface="Times New Roman" panose="02020603050405020304" pitchFamily="18" charset="0"/>
              </a:rPr>
              <a:t>Institutional Affiliations </a:t>
            </a:r>
          </a:p>
        </p:txBody>
      </p:sp>
    </p:spTree>
    <p:extLst>
      <p:ext uri="{BB962C8B-B14F-4D97-AF65-F5344CB8AC3E}">
        <p14:creationId xmlns:p14="http://schemas.microsoft.com/office/powerpoint/2010/main" val="3025267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2401"/>
            <a:ext cx="9144000" cy="1447799"/>
          </a:xfrm>
        </p:spPr>
        <p:txBody>
          <a:bodyPr/>
          <a:lstStyle/>
          <a:p>
            <a:pPr algn="ctr"/>
            <a:r>
              <a:rPr lang="en-US" sz="6000" b="1" u="sng" dirty="0">
                <a:latin typeface="Times New Roman" panose="02020603050405020304" pitchFamily="18" charset="0"/>
                <a:cs typeface="Times New Roman" panose="02020603050405020304" pitchFamily="18" charset="0"/>
              </a:rPr>
              <a:t>Introduction</a:t>
            </a:r>
            <a:r>
              <a:rPr lang="en-US" dirty="0"/>
              <a:t> </a:t>
            </a:r>
          </a:p>
        </p:txBody>
      </p:sp>
      <p:sp>
        <p:nvSpPr>
          <p:cNvPr id="3" name="Subtitle 2"/>
          <p:cNvSpPr>
            <a:spLocks noGrp="1"/>
          </p:cNvSpPr>
          <p:nvPr>
            <p:ph type="subTitle" idx="1"/>
          </p:nvPr>
        </p:nvSpPr>
        <p:spPr>
          <a:xfrm>
            <a:off x="1524000" y="1828801"/>
            <a:ext cx="9144000" cy="3429000"/>
          </a:xfrm>
        </p:spPr>
        <p:txBody>
          <a:bodyPr>
            <a:normAutofit/>
          </a:bodyPr>
          <a:lstStyle/>
          <a:p>
            <a:pPr marL="342900" indent="-342900" algn="l">
              <a:buFont typeface="Arial" panose="020B0604020202020204" pitchFamily="34" charset="0"/>
              <a:buChar char="•"/>
            </a:pPr>
            <a:r>
              <a:rPr lang="en-US" dirty="0"/>
              <a:t>Security regulatory compliance covers the following aspects</a:t>
            </a:r>
          </a:p>
          <a:p>
            <a:pPr marL="457200" indent="-457200" algn="l">
              <a:buFont typeface="Wingdings" panose="05000000000000000000" pitchFamily="2" charset="2"/>
              <a:buChar char="ü"/>
            </a:pPr>
            <a:r>
              <a:rPr lang="en-US" dirty="0"/>
              <a:t>Available guidelines</a:t>
            </a:r>
          </a:p>
          <a:p>
            <a:pPr marL="457200" indent="-457200" algn="l">
              <a:buFont typeface="Wingdings" panose="05000000000000000000" pitchFamily="2" charset="2"/>
              <a:buChar char="ü"/>
            </a:pPr>
            <a:r>
              <a:rPr lang="en-US" dirty="0"/>
              <a:t>Specifications</a:t>
            </a:r>
          </a:p>
          <a:p>
            <a:pPr marL="457200" indent="-457200" algn="l">
              <a:buFont typeface="Wingdings" panose="05000000000000000000" pitchFamily="2" charset="2"/>
              <a:buChar char="ü"/>
            </a:pPr>
            <a:r>
              <a:rPr lang="en-US" dirty="0"/>
              <a:t>Laws</a:t>
            </a:r>
          </a:p>
          <a:p>
            <a:pPr marL="457200" indent="-457200" algn="l">
              <a:buFont typeface="Wingdings" panose="05000000000000000000" pitchFamily="2" charset="2"/>
              <a:buChar char="ü"/>
            </a:pPr>
            <a:r>
              <a:rPr lang="en-US" dirty="0"/>
              <a:t>Regulations of a business process</a:t>
            </a:r>
          </a:p>
        </p:txBody>
      </p:sp>
    </p:spTree>
    <p:extLst>
      <p:ext uri="{BB962C8B-B14F-4D97-AF65-F5344CB8AC3E}">
        <p14:creationId xmlns:p14="http://schemas.microsoft.com/office/powerpoint/2010/main" val="4233966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230923"/>
          </a:xfrm>
        </p:spPr>
        <p:txBody>
          <a:bodyPr>
            <a:normAutofit/>
          </a:bodyPr>
          <a:lstStyle/>
          <a:p>
            <a:pPr algn="ctr"/>
            <a:r>
              <a:rPr lang="en-US" sz="6000" b="1" u="sng" dirty="0">
                <a:latin typeface="Times New Roman" panose="02020603050405020304" pitchFamily="18" charset="0"/>
                <a:cs typeface="Times New Roman" panose="02020603050405020304" pitchFamily="18" charset="0"/>
              </a:rPr>
              <a:t>FISMA</a:t>
            </a:r>
          </a:p>
        </p:txBody>
      </p:sp>
      <p:sp>
        <p:nvSpPr>
          <p:cNvPr id="3" name="Subtitle 2"/>
          <p:cNvSpPr>
            <a:spLocks noGrp="1"/>
          </p:cNvSpPr>
          <p:nvPr>
            <p:ph type="subTitle" idx="1"/>
          </p:nvPr>
        </p:nvSpPr>
        <p:spPr>
          <a:xfrm>
            <a:off x="1524000" y="1565031"/>
            <a:ext cx="9144000" cy="3692769"/>
          </a:xfrm>
        </p:spPr>
        <p:txBody>
          <a:bodyPr>
            <a:normAutofit/>
          </a:bodyPr>
          <a:lstStyle/>
          <a:p>
            <a:pPr marL="342900" indent="-342900" algn="l">
              <a:buFont typeface="Arial" panose="020B0604020202020204" pitchFamily="34" charset="0"/>
              <a:buChar char="•"/>
            </a:pPr>
            <a:r>
              <a:rPr lang="en-US" dirty="0"/>
              <a:t>FISMA is a security regulatory compliance</a:t>
            </a:r>
          </a:p>
          <a:p>
            <a:pPr marL="342900" indent="-342900" algn="l">
              <a:buFont typeface="Arial" panose="020B0604020202020204" pitchFamily="34" charset="0"/>
              <a:buChar char="•"/>
            </a:pPr>
            <a:r>
              <a:rPr lang="en-US" dirty="0"/>
              <a:t>Needs federal agencies to implement program agency-wide for InfoSec</a:t>
            </a:r>
          </a:p>
          <a:p>
            <a:pPr marL="342900" indent="-342900" algn="l">
              <a:buFont typeface="Arial" panose="020B0604020202020204" pitchFamily="34" charset="0"/>
              <a:buChar char="•"/>
            </a:pPr>
            <a:r>
              <a:rPr lang="en-US" dirty="0"/>
              <a:t>FISMA updates the federal government’s cyber security practices </a:t>
            </a:r>
          </a:p>
          <a:p>
            <a:pPr marL="342900" indent="-342900" algn="l">
              <a:buFont typeface="Arial" panose="020B0604020202020204" pitchFamily="34" charset="0"/>
              <a:buChar char="•"/>
            </a:pPr>
            <a:r>
              <a:rPr lang="en-US" dirty="0"/>
              <a:t>FISMA offers firms authority to create and oversee the implementation of binding operational directives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236738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6185"/>
            <a:ext cx="9144000" cy="1354015"/>
          </a:xfrm>
        </p:spPr>
        <p:txBody>
          <a:bodyPr/>
          <a:lstStyle/>
          <a:p>
            <a:pPr algn="ctr"/>
            <a:r>
              <a:rPr lang="en-US" sz="6000" b="1" u="sng" dirty="0">
                <a:latin typeface="Times New Roman" panose="02020603050405020304" pitchFamily="18" charset="0"/>
                <a:cs typeface="Times New Roman" panose="02020603050405020304" pitchFamily="18" charset="0"/>
              </a:rPr>
              <a:t>Sarbanes-Oxley Act </a:t>
            </a:r>
          </a:p>
        </p:txBody>
      </p:sp>
      <p:sp>
        <p:nvSpPr>
          <p:cNvPr id="3" name="Subtitle 2"/>
          <p:cNvSpPr>
            <a:spLocks noGrp="1"/>
          </p:cNvSpPr>
          <p:nvPr>
            <p:ph type="subTitle" idx="1"/>
          </p:nvPr>
        </p:nvSpPr>
        <p:spPr>
          <a:xfrm>
            <a:off x="1524000" y="1915885"/>
            <a:ext cx="9144000" cy="3640853"/>
          </a:xfrm>
        </p:spPr>
        <p:txBody>
          <a:bodyPr>
            <a:normAutofit fontScale="92500" lnSpcReduction="10000"/>
          </a:bodyPr>
          <a:lstStyle/>
          <a:p>
            <a:pPr marL="342900" indent="-342900" algn="l">
              <a:buFont typeface="Arial" panose="020B0604020202020204" pitchFamily="34" charset="0"/>
              <a:buChar char="•"/>
            </a:pPr>
            <a:r>
              <a:rPr lang="en-US" dirty="0"/>
              <a:t>SOX is a federal law that sets accountability requirements </a:t>
            </a:r>
          </a:p>
          <a:p>
            <a:pPr marL="342900" indent="-342900" algn="l">
              <a:buFont typeface="Arial" panose="020B0604020202020204" pitchFamily="34" charset="0"/>
              <a:buChar char="•"/>
            </a:pPr>
            <a:r>
              <a:rPr lang="en-US" dirty="0"/>
              <a:t>The act helps firm boards and management departments to attain accountability</a:t>
            </a:r>
          </a:p>
          <a:p>
            <a:pPr marL="342900" indent="-342900" algn="l">
              <a:buFont typeface="Arial" panose="020B0604020202020204" pitchFamily="34" charset="0"/>
              <a:buChar char="•"/>
            </a:pPr>
            <a:r>
              <a:rPr lang="en-US" dirty="0"/>
              <a:t>The act assist public accounting organizations to achieve accountability </a:t>
            </a:r>
          </a:p>
          <a:p>
            <a:pPr marL="342900" indent="-342900" algn="l">
              <a:buFont typeface="Arial" panose="020B0604020202020204" pitchFamily="34" charset="0"/>
              <a:buChar char="•"/>
            </a:pPr>
            <a:r>
              <a:rPr lang="en-US" dirty="0"/>
              <a:t>The act plays a vital role in both internal controls and whistleblowing </a:t>
            </a:r>
          </a:p>
        </p:txBody>
      </p:sp>
    </p:spTree>
    <p:extLst>
      <p:ext uri="{BB962C8B-B14F-4D97-AF65-F5344CB8AC3E}">
        <p14:creationId xmlns:p14="http://schemas.microsoft.com/office/powerpoint/2010/main" val="2995383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283677"/>
          </a:xfrm>
        </p:spPr>
        <p:txBody>
          <a:bodyPr/>
          <a:lstStyle/>
          <a:p>
            <a:pPr algn="ctr"/>
            <a:r>
              <a:rPr lang="en-US" sz="6000" b="1" u="sng" dirty="0">
                <a:latin typeface="Times New Roman" panose="02020603050405020304" pitchFamily="18" charset="0"/>
                <a:cs typeface="Times New Roman" panose="02020603050405020304" pitchFamily="18" charset="0"/>
              </a:rPr>
              <a:t>Gramm-Leach-Bliley Act</a:t>
            </a:r>
          </a:p>
        </p:txBody>
      </p:sp>
      <p:sp>
        <p:nvSpPr>
          <p:cNvPr id="3" name="Subtitle 2"/>
          <p:cNvSpPr>
            <a:spLocks noGrp="1"/>
          </p:cNvSpPr>
          <p:nvPr>
            <p:ph type="subTitle" idx="1"/>
          </p:nvPr>
        </p:nvSpPr>
        <p:spPr>
          <a:xfrm>
            <a:off x="1524000" y="1635369"/>
            <a:ext cx="9144000" cy="3622431"/>
          </a:xfrm>
        </p:spPr>
        <p:txBody>
          <a:bodyPr>
            <a:normAutofit/>
          </a:bodyPr>
          <a:lstStyle/>
          <a:p>
            <a:pPr marL="342900" indent="-342900" algn="l">
              <a:buFont typeface="Arial" panose="020B0604020202020204" pitchFamily="34" charset="0"/>
              <a:buChar char="•"/>
            </a:pPr>
            <a:r>
              <a:rPr lang="en-US" dirty="0"/>
              <a:t>Gramm-Leach-Act is U.S. law that supports transparency and equity</a:t>
            </a:r>
          </a:p>
          <a:p>
            <a:pPr marL="342900" indent="-342900" algn="l">
              <a:buFont typeface="Arial" panose="020B0604020202020204" pitchFamily="34" charset="0"/>
              <a:buChar char="•"/>
            </a:pPr>
            <a:r>
              <a:rPr lang="en-US" dirty="0"/>
              <a:t>The Act insists that share distribution communication is vital</a:t>
            </a:r>
          </a:p>
          <a:p>
            <a:pPr marL="342900" indent="-342900" algn="l">
              <a:buFont typeface="Arial" panose="020B0604020202020204" pitchFamily="34" charset="0"/>
              <a:buChar char="•"/>
            </a:pPr>
            <a:r>
              <a:rPr lang="en-US" dirty="0"/>
              <a:t>Customers must be informed of their rights </a:t>
            </a:r>
          </a:p>
          <a:p>
            <a:pPr marL="342900" indent="-342900" algn="l">
              <a:buFont typeface="Arial" panose="020B0604020202020204" pitchFamily="34" charset="0"/>
              <a:buChar char="•"/>
            </a:pPr>
            <a:r>
              <a:rPr lang="en-US" dirty="0"/>
              <a:t>Protection of customers’ private information is crucial </a:t>
            </a:r>
          </a:p>
        </p:txBody>
      </p:sp>
    </p:spTree>
    <p:extLst>
      <p:ext uri="{BB962C8B-B14F-4D97-AF65-F5344CB8AC3E}">
        <p14:creationId xmlns:p14="http://schemas.microsoft.com/office/powerpoint/2010/main" val="192350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301262"/>
          </a:xfrm>
        </p:spPr>
        <p:txBody>
          <a:bodyPr/>
          <a:lstStyle/>
          <a:p>
            <a:pPr algn="ctr"/>
            <a:r>
              <a:rPr lang="en-US" sz="6000" b="1" u="sng" dirty="0">
                <a:latin typeface="Times New Roman" panose="02020603050405020304" pitchFamily="18" charset="0"/>
                <a:cs typeface="Times New Roman" panose="02020603050405020304" pitchFamily="18" charset="0"/>
              </a:rPr>
              <a:t>PCI DSS</a:t>
            </a:r>
          </a:p>
        </p:txBody>
      </p:sp>
      <p:sp>
        <p:nvSpPr>
          <p:cNvPr id="3" name="Subtitle 2"/>
          <p:cNvSpPr>
            <a:spLocks noGrp="1"/>
          </p:cNvSpPr>
          <p:nvPr>
            <p:ph type="subTitle" idx="1"/>
          </p:nvPr>
        </p:nvSpPr>
        <p:spPr>
          <a:xfrm>
            <a:off x="1524000" y="1617785"/>
            <a:ext cx="9144000" cy="3640015"/>
          </a:xfrm>
        </p:spPr>
        <p:txBody>
          <a:bodyPr>
            <a:normAutofit lnSpcReduction="10000"/>
          </a:bodyPr>
          <a:lstStyle/>
          <a:p>
            <a:pPr marL="342900" indent="-342900" algn="l">
              <a:buFont typeface="Arial" panose="020B0604020202020204" pitchFamily="34" charset="0"/>
              <a:buChar char="•"/>
            </a:pPr>
            <a:r>
              <a:rPr lang="en-US" dirty="0"/>
              <a:t>PCI DSS stands for Payment Card Industry Digital Security Standard </a:t>
            </a:r>
          </a:p>
          <a:p>
            <a:pPr marL="342900" indent="-342900" algn="l">
              <a:buFont typeface="Arial" panose="020B0604020202020204" pitchFamily="34" charset="0"/>
              <a:buChar char="•"/>
            </a:pPr>
            <a:r>
              <a:rPr lang="en-US" dirty="0"/>
              <a:t>PCI DSS regulates companies’ security activities related to payment cards</a:t>
            </a:r>
          </a:p>
          <a:p>
            <a:pPr marL="342900" indent="-342900" algn="l">
              <a:buFont typeface="Arial" panose="020B0604020202020204" pitchFamily="34" charset="0"/>
              <a:buChar char="•"/>
            </a:pPr>
            <a:r>
              <a:rPr lang="en-US" dirty="0"/>
              <a:t>This consists of financial institutions </a:t>
            </a:r>
          </a:p>
          <a:p>
            <a:pPr marL="342900" indent="-342900" algn="l">
              <a:buFont typeface="Arial" panose="020B0604020202020204" pitchFamily="34" charset="0"/>
              <a:buChar char="•"/>
            </a:pPr>
            <a:r>
              <a:rPr lang="en-US" dirty="0"/>
              <a:t>Developers</a:t>
            </a:r>
          </a:p>
          <a:p>
            <a:pPr marL="342900" indent="-342900" algn="l">
              <a:buFont typeface="Arial" panose="020B0604020202020204" pitchFamily="34" charset="0"/>
              <a:buChar char="•"/>
            </a:pPr>
            <a:r>
              <a:rPr lang="en-US" dirty="0"/>
              <a:t>Merchants </a:t>
            </a:r>
          </a:p>
        </p:txBody>
      </p:sp>
    </p:spTree>
    <p:extLst>
      <p:ext uri="{BB962C8B-B14F-4D97-AF65-F5344CB8AC3E}">
        <p14:creationId xmlns:p14="http://schemas.microsoft.com/office/powerpoint/2010/main" val="170456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5944"/>
            <a:ext cx="9144000" cy="1140488"/>
          </a:xfrm>
        </p:spPr>
        <p:txBody>
          <a:bodyPr/>
          <a:lstStyle/>
          <a:p>
            <a:pPr algn="ctr"/>
            <a:r>
              <a:rPr lang="en-US" sz="6000" b="1" u="sng" dirty="0">
                <a:latin typeface="Times New Roman" panose="02020603050405020304" pitchFamily="18" charset="0"/>
                <a:cs typeface="Times New Roman" panose="02020603050405020304" pitchFamily="18" charset="0"/>
              </a:rPr>
              <a:t>HIPAA</a:t>
            </a:r>
          </a:p>
        </p:txBody>
      </p:sp>
      <p:sp>
        <p:nvSpPr>
          <p:cNvPr id="3" name="Subtitle 2"/>
          <p:cNvSpPr>
            <a:spLocks noGrp="1"/>
          </p:cNvSpPr>
          <p:nvPr>
            <p:ph type="subTitle" idx="1"/>
          </p:nvPr>
        </p:nvSpPr>
        <p:spPr>
          <a:xfrm>
            <a:off x="1524000" y="1565031"/>
            <a:ext cx="9144000" cy="4114800"/>
          </a:xfrm>
        </p:spPr>
        <p:txBody>
          <a:bodyPr>
            <a:normAutofit/>
          </a:bodyPr>
          <a:lstStyle/>
          <a:p>
            <a:pPr marL="342900" indent="-342900" algn="l">
              <a:buFont typeface="Arial" panose="020B0604020202020204" pitchFamily="34" charset="0"/>
              <a:buChar char="•"/>
            </a:pPr>
            <a:r>
              <a:rPr lang="en-US" dirty="0"/>
              <a:t>HIPAA stands for Health Insurance Portability as well as Accountability Act </a:t>
            </a:r>
          </a:p>
          <a:p>
            <a:pPr marL="342900" indent="-342900" algn="l">
              <a:buFont typeface="Arial" panose="020B0604020202020204" pitchFamily="34" charset="0"/>
              <a:buChar char="•"/>
            </a:pPr>
            <a:r>
              <a:rPr lang="en-US" dirty="0"/>
              <a:t>The Act addresses safeguards to ensure accountability, integrity, and confidentiality </a:t>
            </a:r>
          </a:p>
          <a:p>
            <a:pPr marL="342900" indent="-342900" algn="l">
              <a:buFont typeface="Arial" panose="020B0604020202020204" pitchFamily="34" charset="0"/>
              <a:buChar char="•"/>
            </a:pPr>
            <a:r>
              <a:rPr lang="en-US" dirty="0"/>
              <a:t>The Act safeguards with the intent of ensuring the aforementioned aspects</a:t>
            </a:r>
          </a:p>
          <a:p>
            <a:pPr marL="342900" indent="-342900" algn="l">
              <a:buFont typeface="Arial" panose="020B0604020202020204" pitchFamily="34" charset="0"/>
              <a:buChar char="•"/>
            </a:pPr>
            <a:r>
              <a:rPr lang="en-US" dirty="0"/>
              <a:t>Organizations should understand the available technical safeguards standards of HIPAA</a:t>
            </a:r>
          </a:p>
          <a:p>
            <a:pPr algn="l"/>
            <a:endParaRPr lang="en-US" dirty="0"/>
          </a:p>
        </p:txBody>
      </p:sp>
    </p:spTree>
    <p:extLst>
      <p:ext uri="{BB962C8B-B14F-4D97-AF65-F5344CB8AC3E}">
        <p14:creationId xmlns:p14="http://schemas.microsoft.com/office/powerpoint/2010/main" val="123759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002323"/>
          </a:xfrm>
        </p:spPr>
        <p:txBody>
          <a:bodyPr>
            <a:normAutofit/>
          </a:bodyPr>
          <a:lstStyle/>
          <a:p>
            <a:pPr algn="ctr"/>
            <a:r>
              <a:rPr lang="en-US" sz="6000" b="1" u="sng" dirty="0">
                <a:latin typeface="Times New Roman" panose="02020603050405020304" pitchFamily="18" charset="0"/>
                <a:cs typeface="Times New Roman" panose="02020603050405020304" pitchFamily="18" charset="0"/>
              </a:rPr>
              <a:t>Intellectual Property </a:t>
            </a:r>
          </a:p>
        </p:txBody>
      </p:sp>
      <p:sp>
        <p:nvSpPr>
          <p:cNvPr id="3" name="Subtitle 2"/>
          <p:cNvSpPr>
            <a:spLocks noGrp="1"/>
          </p:cNvSpPr>
          <p:nvPr>
            <p:ph type="subTitle" idx="1"/>
          </p:nvPr>
        </p:nvSpPr>
        <p:spPr>
          <a:xfrm>
            <a:off x="1524000" y="1230923"/>
            <a:ext cx="9144000" cy="4888523"/>
          </a:xfrm>
        </p:spPr>
        <p:txBody>
          <a:bodyPr>
            <a:normAutofit/>
          </a:bodyPr>
          <a:lstStyle/>
          <a:p>
            <a:pPr marL="342900" indent="-342900" algn="l">
              <a:buFont typeface="Arial" panose="020B0604020202020204" pitchFamily="34" charset="0"/>
              <a:buChar char="•"/>
            </a:pPr>
            <a:r>
              <a:rPr lang="en-US" dirty="0"/>
              <a:t>Intellectual property law is about protection of inventions</a:t>
            </a:r>
          </a:p>
          <a:p>
            <a:pPr marL="342900" indent="-342900" algn="l">
              <a:buFont typeface="Arial" panose="020B0604020202020204" pitchFamily="34" charset="0"/>
              <a:buChar char="•"/>
            </a:pPr>
            <a:r>
              <a:rPr lang="en-US" dirty="0"/>
              <a:t>Intellectual property law covers the following </a:t>
            </a:r>
          </a:p>
          <a:p>
            <a:pPr marL="914400" lvl="1" indent="-457200" algn="l">
              <a:buFont typeface="Wingdings" panose="05000000000000000000" pitchFamily="2" charset="2"/>
              <a:buChar char="ü"/>
            </a:pPr>
            <a:r>
              <a:rPr lang="en-US" dirty="0"/>
              <a:t>Ideas</a:t>
            </a:r>
          </a:p>
          <a:p>
            <a:pPr marL="914400" lvl="1" indent="-457200" algn="l">
              <a:buFont typeface="Wingdings" panose="05000000000000000000" pitchFamily="2" charset="2"/>
              <a:buChar char="ü"/>
            </a:pPr>
            <a:r>
              <a:rPr lang="en-US" dirty="0"/>
              <a:t>Copyrights </a:t>
            </a:r>
          </a:p>
          <a:p>
            <a:pPr marL="914400" lvl="1" indent="-457200" algn="l">
              <a:buFont typeface="Wingdings" panose="05000000000000000000" pitchFamily="2" charset="2"/>
              <a:buChar char="ü"/>
            </a:pPr>
            <a:r>
              <a:rPr lang="en-US" dirty="0"/>
              <a:t>Discoveries</a:t>
            </a:r>
          </a:p>
          <a:p>
            <a:pPr marL="914400" lvl="1" indent="-457200" algn="l">
              <a:buFont typeface="Wingdings" panose="05000000000000000000" pitchFamily="2" charset="2"/>
              <a:buChar char="ü"/>
            </a:pPr>
            <a:r>
              <a:rPr lang="en-US" dirty="0"/>
              <a:t>Inventions </a:t>
            </a:r>
          </a:p>
        </p:txBody>
      </p:sp>
    </p:spTree>
    <p:extLst>
      <p:ext uri="{BB962C8B-B14F-4D97-AF65-F5344CB8AC3E}">
        <p14:creationId xmlns:p14="http://schemas.microsoft.com/office/powerpoint/2010/main" val="236322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230923"/>
          </a:xfrm>
        </p:spPr>
        <p:txBody>
          <a:bodyPr>
            <a:normAutofit/>
          </a:bodyPr>
          <a:lstStyle/>
          <a:p>
            <a:pPr algn="ctr"/>
            <a:r>
              <a:rPr lang="en-US" sz="6000" b="1" u="sng" dirty="0">
                <a:latin typeface="Times New Roman" panose="02020603050405020304" pitchFamily="18" charset="0"/>
                <a:cs typeface="Times New Roman" panose="02020603050405020304" pitchFamily="18" charset="0"/>
              </a:rPr>
              <a:t>References</a:t>
            </a:r>
            <a:r>
              <a:rPr lang="en-US" dirty="0"/>
              <a:t> </a:t>
            </a:r>
          </a:p>
        </p:txBody>
      </p:sp>
      <p:sp>
        <p:nvSpPr>
          <p:cNvPr id="3" name="Subtitle 2"/>
          <p:cNvSpPr>
            <a:spLocks noGrp="1"/>
          </p:cNvSpPr>
          <p:nvPr>
            <p:ph type="subTitle" idx="1"/>
          </p:nvPr>
        </p:nvSpPr>
        <p:spPr>
          <a:xfrm>
            <a:off x="0" y="1230923"/>
            <a:ext cx="12192000" cy="5627077"/>
          </a:xfrm>
        </p:spPr>
        <p:txBody>
          <a:bodyPr>
            <a:normAutofit fontScale="92500" lnSpcReduction="10000"/>
          </a:bodyPr>
          <a:lstStyle/>
          <a:p>
            <a:r>
              <a:rPr lang="en-US" dirty="0" err="1"/>
              <a:t>Bulgurcu</a:t>
            </a:r>
            <a:r>
              <a:rPr lang="en-US" dirty="0"/>
              <a:t>, B., </a:t>
            </a:r>
            <a:r>
              <a:rPr lang="en-US" dirty="0" err="1"/>
              <a:t>Cavusoglu</a:t>
            </a:r>
            <a:r>
              <a:rPr lang="en-US" dirty="0"/>
              <a:t>, H., &amp; </a:t>
            </a:r>
            <a:r>
              <a:rPr lang="en-US" dirty="0" err="1"/>
              <a:t>Benbasat</a:t>
            </a:r>
            <a:r>
              <a:rPr lang="en-US" dirty="0"/>
              <a:t>, I. (2010). Information security policy compliance: an empirical study of rationality-based beliefs and information security awareness. </a:t>
            </a:r>
            <a:r>
              <a:rPr lang="en-US" i="1" dirty="0"/>
              <a:t>MIS quarterly</a:t>
            </a:r>
            <a:r>
              <a:rPr lang="en-US" dirty="0"/>
              <a:t>, </a:t>
            </a:r>
            <a:r>
              <a:rPr lang="en-US" i="1" dirty="0"/>
              <a:t>34</a:t>
            </a:r>
            <a:r>
              <a:rPr lang="en-US" dirty="0"/>
              <a:t>(3), 523-548.</a:t>
            </a:r>
          </a:p>
          <a:p>
            <a:pPr indent="-457200"/>
            <a:r>
              <a:rPr lang="en-US" dirty="0"/>
              <a:t>Hoover, J. N. (2013). Compliance in the ether: cloud computing, data security and business regulation. </a:t>
            </a:r>
            <a:r>
              <a:rPr lang="en-US" i="1" dirty="0"/>
              <a:t>J. Bus. &amp; Tech. L.</a:t>
            </a:r>
            <a:r>
              <a:rPr lang="en-US" dirty="0"/>
              <a:t>, </a:t>
            </a:r>
            <a:r>
              <a:rPr lang="en-US" i="1" dirty="0"/>
              <a:t>8</a:t>
            </a:r>
            <a:r>
              <a:rPr lang="en-US" dirty="0"/>
              <a:t>, 255.</a:t>
            </a:r>
          </a:p>
          <a:p>
            <a:r>
              <a:rPr lang="en-US" dirty="0"/>
              <a:t>Nowell, C. (2007). Regulatory Compliance—the Wonderful World of FISMA. </a:t>
            </a:r>
            <a:r>
              <a:rPr lang="en-US" i="1" dirty="0"/>
              <a:t>Information Systems Security</a:t>
            </a:r>
            <a:r>
              <a:rPr lang="en-US" dirty="0"/>
              <a:t>, </a:t>
            </a:r>
            <a:r>
              <a:rPr lang="en-US" i="1" dirty="0"/>
              <a:t>16</a:t>
            </a:r>
            <a:r>
              <a:rPr lang="en-US" dirty="0"/>
              <a:t>(5), 278-280.</a:t>
            </a:r>
          </a:p>
          <a:p>
            <a:r>
              <a:rPr lang="en-US" dirty="0"/>
              <a:t>Pinder, P. (2006). Preparing Information Security for legal and regulatory compliance (Sarbanes–Oxley and Basel II). </a:t>
            </a:r>
            <a:r>
              <a:rPr lang="en-US" i="1" dirty="0"/>
              <a:t>Information security technical report</a:t>
            </a:r>
            <a:r>
              <a:rPr lang="en-US" dirty="0"/>
              <a:t>, </a:t>
            </a:r>
            <a:r>
              <a:rPr lang="en-US" i="1" dirty="0"/>
              <a:t>11</a:t>
            </a:r>
            <a:r>
              <a:rPr lang="en-US" dirty="0"/>
              <a:t>(1), 32-38.</a:t>
            </a:r>
          </a:p>
          <a:p>
            <a:r>
              <a:rPr lang="en-US" dirty="0" err="1"/>
              <a:t>Watzlaf</a:t>
            </a:r>
            <a:r>
              <a:rPr lang="en-US" dirty="0"/>
              <a:t>, V. J., </a:t>
            </a:r>
            <a:r>
              <a:rPr lang="en-US" dirty="0" err="1"/>
              <a:t>Moeini</a:t>
            </a:r>
            <a:r>
              <a:rPr lang="en-US" dirty="0"/>
              <a:t>, S., &amp; </a:t>
            </a:r>
            <a:r>
              <a:rPr lang="en-US" dirty="0" err="1"/>
              <a:t>Firouzan</a:t>
            </a:r>
            <a:r>
              <a:rPr lang="en-US" dirty="0"/>
              <a:t>, P. (2010). VoIP for </a:t>
            </a:r>
            <a:r>
              <a:rPr lang="en-US" dirty="0" err="1"/>
              <a:t>telerehabilitation</a:t>
            </a:r>
            <a:r>
              <a:rPr lang="en-US" dirty="0"/>
              <a:t>: A risk analysis for privacy, security, and HIPAA compliance. </a:t>
            </a:r>
            <a:r>
              <a:rPr lang="en-US" i="1" dirty="0"/>
              <a:t>International Journal of </a:t>
            </a:r>
            <a:r>
              <a:rPr lang="en-US" i="1" dirty="0" err="1"/>
              <a:t>Telerehabilitation</a:t>
            </a:r>
            <a:r>
              <a:rPr lang="en-US" dirty="0"/>
              <a:t>, </a:t>
            </a:r>
            <a:r>
              <a:rPr lang="en-US" i="1" dirty="0"/>
              <a:t>2</a:t>
            </a:r>
            <a:r>
              <a:rPr lang="en-US" dirty="0"/>
              <a:t>(2), 3.</a:t>
            </a:r>
          </a:p>
          <a:p>
            <a:pPr algn="l"/>
            <a:endParaRPr lang="en-US" dirty="0"/>
          </a:p>
        </p:txBody>
      </p:sp>
    </p:spTree>
    <p:extLst>
      <p:ext uri="{BB962C8B-B14F-4D97-AF65-F5344CB8AC3E}">
        <p14:creationId xmlns:p14="http://schemas.microsoft.com/office/powerpoint/2010/main" val="2426761603"/>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119</TotalTime>
  <Words>1036</Words>
  <Application>Microsoft Office PowerPoint</Application>
  <PresentationFormat>Widescreen</PresentationFormat>
  <Paragraphs>63</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Times New Roman</vt:lpstr>
      <vt:lpstr>Wingdings</vt:lpstr>
      <vt:lpstr>Metropolitan</vt:lpstr>
      <vt:lpstr>SECURITY REGULATION COMPLIANCE REQUIREMENTS AND EMPLOYEE RESPONSIBILITIES</vt:lpstr>
      <vt:lpstr>Introduction </vt:lpstr>
      <vt:lpstr>FISMA</vt:lpstr>
      <vt:lpstr>Sarbanes-Oxley Act </vt:lpstr>
      <vt:lpstr>Gramm-Leach-Bliley Act</vt:lpstr>
      <vt:lpstr>PCI DSS</vt:lpstr>
      <vt:lpstr>HIPAA</vt:lpstr>
      <vt:lpstr>Intellectual Property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c:creator>
  <cp:lastModifiedBy>Antony Ouma</cp:lastModifiedBy>
  <cp:revision>49</cp:revision>
  <dcterms:created xsi:type="dcterms:W3CDTF">2019-03-05T11:24:25Z</dcterms:created>
  <dcterms:modified xsi:type="dcterms:W3CDTF">2019-03-05T17:13:29Z</dcterms:modified>
</cp:coreProperties>
</file>